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1" r:id="rId12"/>
    <p:sldId id="266" r:id="rId13"/>
    <p:sldId id="272" r:id="rId14"/>
    <p:sldId id="273" r:id="rId15"/>
    <p:sldId id="267" r:id="rId16"/>
    <p:sldId id="268" r:id="rId17"/>
    <p:sldId id="269" r:id="rId18"/>
    <p:sldId id="270" r:id="rId19"/>
  </p:sldIdLst>
  <p:sldSz cx="12192000" cy="6858000"/>
  <p:notesSz cx="6858000" cy="9144000"/>
  <p:embeddedFontLst>
    <p:embeddedFont>
      <p:font typeface="Candara" panose="020E0502030303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jwpAruifYQ4OK8EcuWa7Cq/C+qc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ohammed Adnan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031ECA-5F10-4675-A6D2-BC5ADBACB3F0}">
  <a:tblStyle styleId="{2B031ECA-5F10-4675-A6D2-BC5ADBACB3F0}" styleName="Table_0">
    <a:wholeTbl>
      <a:tcTxStyle b="off" i="off">
        <a:font>
          <a:latin typeface="Candara"/>
          <a:ea typeface="Candara"/>
          <a:cs typeface="Candara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AECE6"/>
          </a:solidFill>
        </a:fill>
      </a:tcStyle>
    </a:wholeTbl>
    <a:band1H>
      <a:tcTxStyle/>
      <a:tcStyle>
        <a:tcBdr/>
        <a:fill>
          <a:solidFill>
            <a:srgbClr val="F5D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5D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ndara"/>
          <a:ea typeface="Candara"/>
          <a:cs typeface="Candara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ndara"/>
          <a:ea typeface="Candara"/>
          <a:cs typeface="Candara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ndara"/>
          <a:ea typeface="Candara"/>
          <a:cs typeface="Candara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ndara"/>
          <a:ea typeface="Candara"/>
          <a:cs typeface="Candara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94354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0438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40774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“We used GOPRO4 Hero Black camera to generate our dataset. We took 240 fps videos with GOPRO camera and then averaged varying number (7 - 13) of successive latent frames to produce blurs of different strengths. For example, averaging 15 frames simulates a photo taken at 1/16 shutter speed, while corresponding sharp image shutter speed is 1/240. Notably, the sharp latent image corresponding to each blurry one is defined as the mid-frame among the sharp frames that are used to make the blurry image. Finally, our dataset is composed of 3214 pairs of blurry and sharp images at 1280x720 resolution.”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“GoPro [41] by Nah et al. is widely used in motion deblurring, for training and evaluation. It consists of 3214 pairs of blurry and sharp HD resolution images (1280 × 720). This is a synthetic dataset since the blurred images are produced by averaging several high-speed clean images. Following the standard practice [41], we use 2103 pairs for training and 1111 pairs for testing. During training we use random paired crops of size 540 × 960.”</a:t>
            </a:r>
            <a:endParaRPr/>
          </a:p>
        </p:txBody>
      </p:sp>
      <p:sp>
        <p:nvSpPr>
          <p:cNvPr id="145" name="Google Shape;14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7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1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ndara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" name="Google Shape;21;p1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4" name="Google Shape;24;p17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6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88" name="Google Shape;88;p2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7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7"/>
          <p:cNvSpPr txBox="1">
            <a:spLocks noGrp="1"/>
          </p:cNvSpPr>
          <p:nvPr>
            <p:ph type="title"/>
          </p:nvPr>
        </p:nvSpPr>
        <p:spPr>
          <a:xfrm rot="5400000">
            <a:off x="7160640" y="1979039"/>
            <a:ext cx="5757421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7"/>
          <p:cNvSpPr txBox="1">
            <a:spLocks noGrp="1"/>
          </p:cNvSpPr>
          <p:nvPr>
            <p:ph type="body" idx="1"/>
          </p:nvPr>
        </p:nvSpPr>
        <p:spPr>
          <a:xfrm rot="5400000">
            <a:off x="1826639" y="-573661"/>
            <a:ext cx="5757422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6" name="Google Shape;96;p2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8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28" name="Google Shape;28;p1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19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19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ndara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9" name="Google Shape;39;p19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3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4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4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ndara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lvl="1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lvl="2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lvl="3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lvl="4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lvl="5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lvl="6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lvl="7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lvl="8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5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25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ndara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0" name="Google Shape;80;p25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15" y="0"/>
            <a:ext cx="12191985" cy="4915076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81" name="Google Shape;81;p25"/>
          <p:cNvSpPr txBox="1">
            <a:spLocks noGrp="1"/>
          </p:cNvSpPr>
          <p:nvPr>
            <p:ph type="body" idx="1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FDFD"/>
            </a:gs>
            <a:gs pos="65000">
              <a:srgbClr val="E6E6E6"/>
            </a:gs>
            <a:gs pos="100000">
              <a:srgbClr val="B6B6B6"/>
            </a:gs>
          </a:gsLst>
          <a:lin ang="1620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6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  <a:defRPr sz="4800" b="0" i="0" u="none" strike="noStrike" cap="none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6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endParaRPr/>
          </a:p>
        </p:txBody>
      </p:sp>
      <p:sp>
        <p:nvSpPr>
          <p:cNvPr id="10" name="Google Shape;10;p1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" name="Google Shape;13;p16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" name="Google Shape;14;p16"/>
          <p:cNvSpPr/>
          <p:nvPr/>
        </p:nvSpPr>
        <p:spPr>
          <a:xfrm>
            <a:off x="0" y="0"/>
            <a:ext cx="12192000" cy="551981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rgbClr val="A65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COE49413 Computer Vision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Spring 2024</a:t>
            </a:r>
            <a:endParaRPr/>
          </a:p>
        </p:txBody>
      </p:sp>
      <p:pic>
        <p:nvPicPr>
          <p:cNvPr id="15" name="Google Shape;15;p16" descr="CSE Portal | AUS Programming Contest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-26505" y="20885"/>
            <a:ext cx="3018322" cy="56357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Candara"/>
              <a:buNone/>
            </a:pPr>
            <a:r>
              <a:rPr lang="en-US"/>
              <a:t>Perceptual Image Enhancement for Smartphone Real-Time Applications (LPIENet)</a:t>
            </a:r>
            <a:endParaRPr/>
          </a:p>
        </p:txBody>
      </p:sp>
      <p:sp>
        <p:nvSpPr>
          <p:cNvPr id="104" name="Google Shape;104;p1"/>
          <p:cNvSpPr txBox="1"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BARAA ABED 88000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YOUSEF MUREB 88535</a:t>
            </a: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AHMAD AWWAD 88281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MOHAMMED ADNAN 89025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 dirty="0"/>
              <a:t>Results</a:t>
            </a:r>
            <a:endParaRPr dirty="0"/>
          </a:p>
        </p:txBody>
      </p:sp>
      <p:graphicFrame>
        <p:nvGraphicFramePr>
          <p:cNvPr id="9" name="Google Shape;128;p5">
            <a:extLst>
              <a:ext uri="{FF2B5EF4-FFF2-40B4-BE49-F238E27FC236}">
                <a16:creationId xmlns:a16="http://schemas.microsoft.com/office/drawing/2014/main" id="{EC49E939-7DF0-56AA-A3F7-A9C1F191B1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9756164"/>
              </p:ext>
            </p:extLst>
          </p:nvPr>
        </p:nvGraphicFramePr>
        <p:xfrm>
          <a:off x="1066800" y="2033884"/>
          <a:ext cx="10058400" cy="3599750"/>
        </p:xfrm>
        <a:graphic>
          <a:graphicData uri="http://schemas.openxmlformats.org/drawingml/2006/table">
            <a:tbl>
              <a:tblPr firstRow="1" bandRow="1">
                <a:noFill/>
                <a:tableStyleId>{2B031ECA-5F10-4675-A6D2-BC5ADBACB3F0}</a:tableStyleId>
              </a:tblPr>
              <a:tblGrid>
                <a:gridCol w="4229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00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/>
                        <a:t>Model</a:t>
                      </a:r>
                      <a:endParaRPr sz="2000" u="none" strike="noStrike" cap="none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/>
                        <a:t>PSNR (dB)</a:t>
                      </a:r>
                      <a:endParaRPr sz="2000" u="none" strike="noStrike" cap="none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/>
                        <a:t>Parameters (M)</a:t>
                      </a:r>
                      <a:endParaRPr sz="20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/>
                        <a:t>FFTformer [1]</a:t>
                      </a:r>
                      <a:endParaRPr sz="20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/>
                        <a:t>34.21</a:t>
                      </a:r>
                      <a:endParaRPr sz="20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/>
                        <a:t>16.6 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4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 dirty="0"/>
                        <a:t>GRL-B [2]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 dirty="0"/>
                        <a:t>33.94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/>
                        <a:t>19.81</a:t>
                      </a:r>
                      <a:endParaRPr sz="2000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4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 dirty="0"/>
                        <a:t>DeblurGAN-v2 (</a:t>
                      </a:r>
                      <a:r>
                        <a:rPr lang="en-US" sz="2000" u="none" strike="noStrike" cap="none" dirty="0" err="1"/>
                        <a:t>MobileNet</a:t>
                      </a:r>
                      <a:r>
                        <a:rPr lang="en-US" sz="2000" u="none" strike="noStrike" cap="none" dirty="0"/>
                        <a:t>-DSC) [3]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 dirty="0"/>
                        <a:t>28.03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 dirty="0"/>
                        <a:t>0.922 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49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ndara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dara"/>
                          <a:sym typeface="Arial"/>
                        </a:rPr>
                        <a:t>LPIENet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dara"/>
                          <a:sym typeface="Arial"/>
                        </a:rPr>
                        <a:t> [4]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ndara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ndara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dara"/>
                          <a:sym typeface="Arial"/>
                        </a:rPr>
                        <a:t>27.80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ndara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/>
                        <a:t>0.13</a:t>
                      </a:r>
                      <a:endParaRPr sz="2000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2093184541"/>
                  </a:ext>
                </a:extLst>
              </a:tr>
              <a:tr h="6549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ndara"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dara"/>
                          <a:sym typeface="Arial"/>
                        </a:rPr>
                        <a:t>LPIENet</a:t>
                      </a: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dara"/>
                          <a:sym typeface="Arial"/>
                        </a:rPr>
                        <a:t> (Ours)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b="1" dirty="0"/>
                        <a:t>26.88</a:t>
                      </a:r>
                      <a:endParaRPr sz="2000" b="1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 dirty="0"/>
                        <a:t>0.13</a:t>
                      </a:r>
                      <a:endParaRPr sz="2000" b="1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348843411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 dirty="0"/>
              <a:t>Results</a:t>
            </a:r>
            <a:endParaRPr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90B6E1A-FBC8-25D4-9F0F-A6C740329926}"/>
              </a:ext>
            </a:extLst>
          </p:cNvPr>
          <p:cNvGrpSpPr/>
          <p:nvPr/>
        </p:nvGrpSpPr>
        <p:grpSpPr>
          <a:xfrm>
            <a:off x="1055960" y="2163440"/>
            <a:ext cx="10141040" cy="3779883"/>
            <a:chOff x="1139596" y="2117258"/>
            <a:chExt cx="10141040" cy="377988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2209CCC-7CFA-1922-FA4B-F144AFF06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39596" y="2117258"/>
              <a:ext cx="4956404" cy="377988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9D15684-2C2C-7DF8-0CC9-558BDDFC7B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66082" y="2117258"/>
              <a:ext cx="4814554" cy="37798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2149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Performance evaluation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325476-3188-FD7B-1D16-09EE2B0306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646"/>
          <a:stretch/>
        </p:blipFill>
        <p:spPr>
          <a:xfrm>
            <a:off x="2319028" y="1816165"/>
            <a:ext cx="3384862" cy="21024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861970-3A85-6CA3-9AC0-3B183AEBB3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646"/>
          <a:stretch/>
        </p:blipFill>
        <p:spPr>
          <a:xfrm>
            <a:off x="6488112" y="1816165"/>
            <a:ext cx="3385982" cy="21031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232FE6-1BD0-1DB9-521D-571C2C4FCA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15" r="34731"/>
          <a:stretch/>
        </p:blipFill>
        <p:spPr>
          <a:xfrm>
            <a:off x="4433489" y="4069081"/>
            <a:ext cx="3385982" cy="21031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BE26A9A-0BC5-0F11-8AD9-7F950EAB54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23" r="34723"/>
          <a:stretch/>
        </p:blipFill>
        <p:spPr>
          <a:xfrm>
            <a:off x="4403009" y="4069081"/>
            <a:ext cx="3385982" cy="21031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9C1B53-1A5D-05FF-2C10-3AA71E542B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646"/>
          <a:stretch/>
        </p:blipFill>
        <p:spPr>
          <a:xfrm>
            <a:off x="6488112" y="1815469"/>
            <a:ext cx="3385982" cy="21031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F7603F-3971-FF28-4DF5-36A9CFB157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656"/>
          <a:stretch/>
        </p:blipFill>
        <p:spPr>
          <a:xfrm>
            <a:off x="2317906" y="1815469"/>
            <a:ext cx="3384862" cy="2103120"/>
          </a:xfrm>
          <a:prstGeom prst="rect">
            <a:avLst/>
          </a:prstGeom>
        </p:spPr>
      </p:pic>
      <p:sp>
        <p:nvSpPr>
          <p:cNvPr id="165" name="Google Shape;165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Performance evaluation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24757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2182988-B1CF-37B6-5B1D-95FB5131DD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18" r="34728"/>
          <a:stretch/>
        </p:blipFill>
        <p:spPr>
          <a:xfrm>
            <a:off x="4403009" y="4069081"/>
            <a:ext cx="3385982" cy="21031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499038-C547-41AF-F1EF-68DF5D3164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646"/>
          <a:stretch/>
        </p:blipFill>
        <p:spPr>
          <a:xfrm>
            <a:off x="6488112" y="1816165"/>
            <a:ext cx="3385982" cy="21031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EE8245-7F5E-E4F6-FBF6-271549CE81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656"/>
          <a:stretch/>
        </p:blipFill>
        <p:spPr>
          <a:xfrm>
            <a:off x="2319027" y="1816165"/>
            <a:ext cx="3384863" cy="2103120"/>
          </a:xfrm>
          <a:prstGeom prst="rect">
            <a:avLst/>
          </a:prstGeom>
        </p:spPr>
      </p:pic>
      <p:sp>
        <p:nvSpPr>
          <p:cNvPr id="165" name="Google Shape;165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Performance evaluation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00909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 dirty="0"/>
              <a:t>Discussion</a:t>
            </a:r>
            <a:endParaRPr dirty="0"/>
          </a:p>
        </p:txBody>
      </p:sp>
      <p:sp>
        <p:nvSpPr>
          <p:cNvPr id="172" name="Google Shape;172;p12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•"/>
            </a:pPr>
            <a:r>
              <a:rPr lang="en-US" sz="3200" dirty="0"/>
              <a:t>Much less parameters but acceptable performance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endParaRPr lang="en-US" sz="3200" dirty="0"/>
          </a:p>
          <a:p>
            <a:pPr marL="342900" lvl="0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•"/>
            </a:pPr>
            <a:r>
              <a:rPr lang="en-US" sz="3200" dirty="0"/>
              <a:t>Difference in PSNR between our project and the paper:</a:t>
            </a:r>
          </a:p>
          <a:p>
            <a:pPr marL="800100" lvl="1"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2800" dirty="0" err="1"/>
              <a:t>MSELoss</a:t>
            </a:r>
            <a:r>
              <a:rPr lang="en-US" sz="2800" dirty="0"/>
              <a:t> instead of paper’s custom loss</a:t>
            </a:r>
          </a:p>
          <a:p>
            <a:pPr marL="800100" lvl="1"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2800" dirty="0"/>
              <a:t>No augmentation used due to time/computational limitations</a:t>
            </a:r>
          </a:p>
          <a:p>
            <a:pPr marL="800100" lvl="1"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2800" dirty="0"/>
              <a:t>Paper uses learning rate decay</a:t>
            </a:r>
          </a:p>
          <a:p>
            <a:pPr marL="800100" lvl="1"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2800" dirty="0"/>
              <a:t>Our loss still has not converged</a:t>
            </a:r>
          </a:p>
          <a:p>
            <a:pPr marL="800100" lvl="1"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800100" lvl="1"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endParaRPr sz="2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Work Division</a:t>
            </a:r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•"/>
            </a:pPr>
            <a:r>
              <a:rPr lang="en-US" b="1" dirty="0"/>
              <a:t>Ahmad </a:t>
            </a:r>
            <a:r>
              <a:rPr lang="en-US" b="1" dirty="0" err="1"/>
              <a:t>Awwad</a:t>
            </a:r>
            <a:r>
              <a:rPr lang="en-US" b="1" dirty="0"/>
              <a:t>: </a:t>
            </a:r>
            <a:r>
              <a:rPr lang="en-US" dirty="0"/>
              <a:t>Code and Model testing, Presentation</a:t>
            </a:r>
          </a:p>
          <a:p>
            <a:pPr marL="342900" indent="-342900"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b="1" dirty="0"/>
              <a:t>Baraa Abed:</a:t>
            </a:r>
            <a:r>
              <a:rPr lang="en-US" dirty="0"/>
              <a:t> Code development, GitHub organization, Recording, Model training/testing</a:t>
            </a:r>
            <a:endParaRPr lang="en-US" b="1" dirty="0"/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•"/>
            </a:pPr>
            <a:r>
              <a:rPr lang="en-US" b="1" dirty="0"/>
              <a:t>Mohammed Adnan: </a:t>
            </a:r>
            <a:r>
              <a:rPr lang="en-US" dirty="0"/>
              <a:t>Dataset loading code, Presentation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•"/>
            </a:pPr>
            <a:r>
              <a:rPr lang="en-US" b="1" dirty="0"/>
              <a:t>Yousef </a:t>
            </a:r>
            <a:r>
              <a:rPr lang="en-US" b="1" dirty="0" err="1"/>
              <a:t>Mureb</a:t>
            </a:r>
            <a:r>
              <a:rPr lang="en-US" b="1" dirty="0"/>
              <a:t>: </a:t>
            </a:r>
            <a:r>
              <a:rPr lang="en-US" dirty="0"/>
              <a:t>Code development, Model training</a:t>
            </a:r>
            <a:endParaRPr b="1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Demonstration</a:t>
            </a:r>
            <a:endParaRPr/>
          </a:p>
        </p:txBody>
      </p:sp>
      <p:pic>
        <p:nvPicPr>
          <p:cNvPr id="2" name="project_demo">
            <a:hlinkClick r:id="" action="ppaction://media"/>
            <a:extLst>
              <a:ext uri="{FF2B5EF4-FFF2-40B4-BE49-F238E27FC236}">
                <a16:creationId xmlns:a16="http://schemas.microsoft.com/office/drawing/2014/main" id="{B084DE0E-0AF4-C2AA-C381-0938E98994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24664" y="1907534"/>
            <a:ext cx="7142672" cy="40177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2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190" name="Google Shape;190;p15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dirty="0"/>
              <a:t>[1] L. Kong, J. Dong, J. Ge, M. Li, and J. Pan, “Efficient frequency domain-based transformers for high ...,” Efficient Frequency Domain-based Transformers for High-Quality Image Deblurring, https://openaccess.thecvf.com/content/CVPR2023/papers/Kong_Efficient_Frequency_Domain-Based_Transformers_for_High-Quality_Image_Deblurring_CVPR_2023_paper.pdf.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r>
              <a:rPr lang="en-US" dirty="0"/>
              <a:t>[2] Y. Li et al., Efficient and Explicit Modelling of Image Hierarchies for Image Restoration, https://openaccess.thecvf.com/content/CVPR2023/papers/Li_Efficient_and_Explicit_Modelling_of_Image_Hierarchies_for_Image_Restoration_CVPR_2023_paper.pdf. </a:t>
            </a:r>
          </a:p>
          <a:p>
            <a:pPr marL="0" indent="0">
              <a:spcBef>
                <a:spcPts val="1400"/>
              </a:spcBef>
              <a:buSzPct val="100000"/>
            </a:pPr>
            <a:r>
              <a:rPr lang="en-US" dirty="0"/>
              <a:t>[3] O. </a:t>
            </a:r>
            <a:r>
              <a:rPr lang="en-US" dirty="0" err="1"/>
              <a:t>Kupyn</a:t>
            </a:r>
            <a:r>
              <a:rPr lang="en-US" dirty="0"/>
              <a:t>, T. </a:t>
            </a:r>
            <a:r>
              <a:rPr lang="en-US" dirty="0" err="1"/>
              <a:t>Martyniuk</a:t>
            </a:r>
            <a:r>
              <a:rPr lang="en-US" dirty="0"/>
              <a:t>, and Z. Wang2, “DeblurGAN-V2: Deblurring (orders-of-magnitude) faster ...,” DeblurGAN-v2: Deblurring (Orders-of-Magnitude) Faster and Better, https://openaccess.thecvf.com/content_ICCV_2019/papers/Kupyn_DeblurGAN-v2_Deblurring_Orders-of-Magnitude_Faster_and_Better_ICCV_2019_paper.pdf.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r>
              <a:rPr lang="en-US" dirty="0"/>
              <a:t>[4] M. V. Conde, F. </a:t>
            </a:r>
            <a:r>
              <a:rPr lang="en-US" dirty="0" err="1"/>
              <a:t>Vasluianu</a:t>
            </a:r>
            <a:r>
              <a:rPr lang="en-US" dirty="0"/>
              <a:t>, J. Vazquez-Corral, and R. </a:t>
            </a:r>
            <a:r>
              <a:rPr lang="en-US" dirty="0" err="1"/>
              <a:t>Timofte</a:t>
            </a:r>
            <a:r>
              <a:rPr lang="en-US" dirty="0"/>
              <a:t>, “Perceptual image enhancement for smartphone real-time applications,” 2023 IEEE/CVF Winter Conference on Applications of Computer Vision (WACV), Jan. 2023. doi:10.1109/wacv56688.2023.00189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r>
              <a:rPr lang="en-US" dirty="0"/>
              <a:t>[5] S. Nah, T. Hyun, K. Kyoung, and M. Lee, “Deep Multi-scale Convolutional Neural Network for Dynamic Scene Deblurring,” 2018. Accessed: May 11, 2024. [Online]. Available: https://arxiv.org/pdf/1612.02177v2#page=3&amp;zoom=100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10" name="Google Shape;110;p2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Image Restoration refers to the process of improving the quality of an image.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Image Denoising</a:t>
            </a:r>
            <a:endParaRPr sz="2400"/>
          </a:p>
          <a:p>
            <a:pPr marL="726948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000"/>
              <a:t>Removing unwanted noise from images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Image Deblurring</a:t>
            </a:r>
            <a:endParaRPr sz="2400"/>
          </a:p>
          <a:p>
            <a:pPr marL="726948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000"/>
              <a:t>Removing image blur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HDR Reconstruction</a:t>
            </a:r>
            <a:endParaRPr/>
          </a:p>
          <a:p>
            <a:pPr marL="726948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000"/>
              <a:t>Restoring details in very dark &amp; bright areas of an image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Under-Display Camera (UDC) Image Restoration</a:t>
            </a:r>
            <a:endParaRPr/>
          </a:p>
          <a:p>
            <a:pPr marL="726948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000"/>
              <a:t>Removing reflections and image artifacts </a:t>
            </a:r>
            <a:endParaRPr sz="2000"/>
          </a:p>
          <a:p>
            <a:pPr marL="909828" lvl="2" indent="-254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body" idx="1"/>
          </p:nvPr>
        </p:nvSpPr>
        <p:spPr>
          <a:xfrm>
            <a:off x="1097280" y="2316251"/>
            <a:ext cx="10058400" cy="301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3600" dirty="0"/>
              <a:t>Despite smartphone camera progress, issues persist. Current fixes, including deep learning, cannot run in real-time. A lightweight solution is needed to enhance photos in real-time on mobile devices.</a:t>
            </a:r>
            <a:endParaRPr sz="3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Literature Review</a:t>
            </a:r>
            <a:endParaRPr/>
          </a:p>
        </p:txBody>
      </p:sp>
      <p:sp>
        <p:nvSpPr>
          <p:cNvPr id="122" name="Google Shape;122;p4"/>
          <p:cNvSpPr txBox="1"/>
          <p:nvPr/>
        </p:nvSpPr>
        <p:spPr>
          <a:xfrm>
            <a:off x="1097280" y="2317731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AutoNum type="arabicParenR"/>
            </a:pPr>
            <a:r>
              <a:rPr lang="en-US" sz="3200" b="0" i="0" u="none" strike="noStrike" cap="none" dirty="0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rPr>
              <a:t>Efficient Frequency Domain-based Transformers for High-Quality Image Deblurring [1]</a:t>
            </a:r>
            <a:endParaRPr sz="3200" b="0" i="0" u="none" strike="noStrike" cap="none" dirty="0">
              <a:solidFill>
                <a:srgbClr val="3F3F3F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AutoNum type="arabicParenR"/>
            </a:pPr>
            <a:r>
              <a:rPr lang="en-US" sz="3200" b="0" i="0" u="none" strike="noStrike" cap="none" dirty="0">
                <a:solidFill>
                  <a:srgbClr val="3F3F3F"/>
                </a:solidFill>
                <a:latin typeface="Candara"/>
                <a:ea typeface="Candara"/>
                <a:cs typeface="Candara"/>
                <a:sym typeface="Candara"/>
              </a:rPr>
              <a:t>Efficient and Explicit Modelling of Image Hierarchies for Image Restoration [2]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E48312"/>
              </a:buClr>
              <a:buSzPts val="3200"/>
              <a:buFont typeface="Calibri"/>
              <a:buAutoNum type="arabicParenR"/>
              <a:tabLst/>
              <a:defRPr/>
            </a:pPr>
            <a:r>
              <a: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ndara"/>
                <a:ea typeface="Candara"/>
                <a:cs typeface="Candara"/>
                <a:sym typeface="Candara"/>
              </a:rPr>
              <a:t>DeblurGAN-v2: Deblurring (Orders-of-Magnitude) Faster and Better [3]</a:t>
            </a:r>
          </a:p>
          <a:p>
            <a:pPr marL="457200" marR="0" lvl="0" indent="-4572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AutoNum type="arabicParenR"/>
            </a:pP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Literature Review (Summary)</a:t>
            </a:r>
            <a:endParaRPr/>
          </a:p>
        </p:txBody>
      </p:sp>
      <p:graphicFrame>
        <p:nvGraphicFramePr>
          <p:cNvPr id="128" name="Google Shape;128;p5"/>
          <p:cNvGraphicFramePr/>
          <p:nvPr>
            <p:extLst>
              <p:ext uri="{D42A27DB-BD31-4B8C-83A1-F6EECF244321}">
                <p14:modId xmlns:p14="http://schemas.microsoft.com/office/powerpoint/2010/main" val="4235435232"/>
              </p:ext>
            </p:extLst>
          </p:nvPr>
        </p:nvGraphicFramePr>
        <p:xfrm>
          <a:off x="1097280" y="2557344"/>
          <a:ext cx="10058400" cy="2289900"/>
        </p:xfrm>
        <a:graphic>
          <a:graphicData uri="http://schemas.openxmlformats.org/drawingml/2006/table">
            <a:tbl>
              <a:tblPr firstRow="1" bandRow="1">
                <a:noFill/>
                <a:tableStyleId>{2B031ECA-5F10-4675-A6D2-BC5ADBACB3F0}</a:tableStyleId>
              </a:tblPr>
              <a:tblGrid>
                <a:gridCol w="4229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00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/>
                        <a:t>Model</a:t>
                      </a:r>
                      <a:endParaRPr sz="2000" u="none" strike="noStrike" cap="none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/>
                        <a:t>PSNR (dB)</a:t>
                      </a:r>
                      <a:endParaRPr sz="20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/>
                        <a:t>Parameters (M)</a:t>
                      </a:r>
                      <a:endParaRPr sz="20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/>
                        <a:t>FFTformer [1]</a:t>
                      </a:r>
                      <a:endParaRPr sz="20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/>
                        <a:t>34.21</a:t>
                      </a:r>
                      <a:endParaRPr sz="20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/>
                        <a:t>16.6 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4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 dirty="0"/>
                        <a:t>GRL-B [2]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 dirty="0"/>
                        <a:t>33.94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/>
                        <a:t>19.81</a:t>
                      </a:r>
                      <a:endParaRPr sz="2000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4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 dirty="0"/>
                        <a:t>DeblurGAN-v2 (</a:t>
                      </a:r>
                      <a:r>
                        <a:rPr lang="en-US" sz="2000" u="none" strike="noStrike" cap="none" dirty="0" err="1"/>
                        <a:t>MobileNet</a:t>
                      </a:r>
                      <a:r>
                        <a:rPr lang="en-US" sz="2000" u="none" strike="noStrike" cap="none" dirty="0"/>
                        <a:t>-DSC) [3]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 dirty="0"/>
                        <a:t>28.03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ndara"/>
                        <a:buNone/>
                      </a:pPr>
                      <a:r>
                        <a:rPr lang="en-US" sz="2000" u="none" strike="noStrike" cap="none" dirty="0"/>
                        <a:t>0.922 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 dirty="0"/>
              <a:t>Methodology</a:t>
            </a:r>
            <a:endParaRPr dirty="0"/>
          </a:p>
        </p:txBody>
      </p:sp>
      <p:pic>
        <p:nvPicPr>
          <p:cNvPr id="134" name="Google Shape;13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952" y="1931228"/>
            <a:ext cx="5824728" cy="299554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6"/>
          <p:cNvSpPr txBox="1"/>
          <p:nvPr/>
        </p:nvSpPr>
        <p:spPr>
          <a:xfrm>
            <a:off x="5286164" y="5025511"/>
            <a:ext cx="591430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Architecture of the proposed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LPIENet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 network [4]</a:t>
            </a:r>
            <a:endParaRPr sz="1600" dirty="0">
              <a:solidFill>
                <a:schemeClr val="dk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2" name="Google Shape;154;p9">
            <a:extLst>
              <a:ext uri="{FF2B5EF4-FFF2-40B4-BE49-F238E27FC236}">
                <a16:creationId xmlns:a16="http://schemas.microsoft.com/office/drawing/2014/main" id="{E6ACB0FF-1603-B59F-0867-81CCC88C22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9727" y="1737360"/>
            <a:ext cx="4146049" cy="405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 err="1"/>
              <a:t>LPIENet</a:t>
            </a:r>
            <a:r>
              <a:rPr lang="en-US" dirty="0"/>
              <a:t>  [4] by S. Nah et. al.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endParaRPr lang="en-US" dirty="0"/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/>
              <a:t>Follows the U-Net Architecture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endParaRPr lang="en-US" dirty="0"/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GB" dirty="0"/>
              <a:t>5 blocks, (3 encoders and 2 decoders) with [16, 32, 64, 32, 16] channels respectively.</a:t>
            </a:r>
            <a:endParaRPr lang="en-US" dirty="0"/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endParaRPr lang="en-US" dirty="0"/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/>
              <a:t>Uses  inverted residual attention (IRA) blocks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 dirty="0"/>
              <a:t>Methodology</a:t>
            </a:r>
            <a:endParaRPr dirty="0"/>
          </a:p>
        </p:txBody>
      </p:sp>
      <p:pic>
        <p:nvPicPr>
          <p:cNvPr id="141" name="Google Shape;1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26480" y="1933467"/>
            <a:ext cx="4524669" cy="299106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7"/>
          <p:cNvSpPr txBox="1"/>
          <p:nvPr/>
        </p:nvSpPr>
        <p:spPr>
          <a:xfrm flipH="1">
            <a:off x="5779222" y="4924532"/>
            <a:ext cx="5219183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Architecture of the proposed IRA Block [4]</a:t>
            </a:r>
            <a:endParaRPr sz="1600" dirty="0">
              <a:solidFill>
                <a:schemeClr val="dk1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2" name="Google Shape;154;p9">
            <a:extLst>
              <a:ext uri="{FF2B5EF4-FFF2-40B4-BE49-F238E27FC236}">
                <a16:creationId xmlns:a16="http://schemas.microsoft.com/office/drawing/2014/main" id="{B08E8625-B9CC-FE86-367A-F90925D3DA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9727" y="1737360"/>
            <a:ext cx="5145794" cy="405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900" lvl="0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400" dirty="0"/>
              <a:t>The IRA blocks consist of:</a:t>
            </a:r>
          </a:p>
          <a:p>
            <a:pPr marL="800100" lvl="1">
              <a:spcBef>
                <a:spcPts val="0"/>
              </a:spcBef>
              <a:buSzPts val="2000"/>
              <a:buFont typeface="Arial"/>
              <a:buChar char="•"/>
            </a:pPr>
            <a:r>
              <a:rPr lang="en-GB" sz="2000" dirty="0"/>
              <a:t>2 Inverted linear residual blocks (IRB)</a:t>
            </a:r>
          </a:p>
          <a:p>
            <a:pPr marL="800100" lvl="1">
              <a:spcBef>
                <a:spcPts val="0"/>
              </a:spcBef>
              <a:buSzPts val="2000"/>
              <a:buFont typeface="Arial"/>
              <a:buChar char="•"/>
            </a:pPr>
            <a:r>
              <a:rPr lang="en-GB" sz="2000" dirty="0"/>
              <a:t>Attention block</a:t>
            </a:r>
          </a:p>
          <a:p>
            <a:pPr marL="1257300" lvl="2">
              <a:spcBef>
                <a:spcPts val="0"/>
              </a:spcBef>
              <a:buSzPts val="2000"/>
              <a:buFont typeface="Arial"/>
              <a:buChar char="•"/>
            </a:pPr>
            <a:r>
              <a:rPr lang="en-GB" sz="1600" dirty="0"/>
              <a:t>Spatial attention</a:t>
            </a:r>
          </a:p>
          <a:p>
            <a:pPr marL="1257300" lvl="2">
              <a:spcBef>
                <a:spcPts val="0"/>
              </a:spcBef>
              <a:buSzPts val="2000"/>
              <a:buFont typeface="Arial"/>
              <a:buChar char="•"/>
            </a:pPr>
            <a:r>
              <a:rPr lang="en-GB" sz="1600" dirty="0"/>
              <a:t>Channel attention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Dataset</a:t>
            </a:r>
            <a:endParaRPr/>
          </a:p>
        </p:txBody>
      </p:sp>
      <p:sp>
        <p:nvSpPr>
          <p:cNvPr id="148" name="Google Shape;148;p8"/>
          <p:cNvSpPr txBox="1">
            <a:spLocks noGrp="1"/>
          </p:cNvSpPr>
          <p:nvPr>
            <p:ph type="body" idx="1"/>
          </p:nvPr>
        </p:nvSpPr>
        <p:spPr>
          <a:xfrm>
            <a:off x="919727" y="1737360"/>
            <a:ext cx="10062000" cy="4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158750" algn="l" rtl="0">
              <a:spcBef>
                <a:spcPts val="14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 GoPro dataset [5] by Nah et al.</a:t>
            </a:r>
            <a:endParaRPr sz="2500" dirty="0"/>
          </a:p>
          <a:p>
            <a:pPr marL="0" lvl="0" indent="-158750" algn="l" rtl="0">
              <a:spcBef>
                <a:spcPts val="14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/>
              <a:t> 3214 pairs of blurry and sharp HD images (1280x720)</a:t>
            </a:r>
            <a:endParaRPr sz="2500" dirty="0"/>
          </a:p>
          <a:p>
            <a:pPr marL="0" lvl="0" indent="-158750" algn="l" rtl="0">
              <a:spcBef>
                <a:spcPts val="14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/>
              <a:t> Made by capturing 240 fps HD videos with a GoPro Hero4 Black camera</a:t>
            </a:r>
            <a:endParaRPr sz="2500" dirty="0"/>
          </a:p>
          <a:p>
            <a:pPr marL="0" lvl="0" indent="-158750" algn="l" rtl="0">
              <a:spcBef>
                <a:spcPts val="14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/>
              <a:t> Averaging successive latent frames into one to produce the blurred image. </a:t>
            </a:r>
            <a:endParaRPr sz="2500" dirty="0"/>
          </a:p>
          <a:p>
            <a:pPr marL="0" lvl="0" indent="-158750" algn="l" rtl="0">
              <a:spcBef>
                <a:spcPts val="14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/>
              <a:t> Sharp image is the mid-frame of the corresponding latent frames used.</a:t>
            </a:r>
          </a:p>
          <a:p>
            <a:pPr marL="0" lvl="0" indent="-158750" algn="l" rtl="0">
              <a:spcBef>
                <a:spcPts val="14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/>
              <a:t> 2103 train pairs and 1111 test pairs</a:t>
            </a:r>
          </a:p>
          <a:p>
            <a:pPr marL="0" lvl="0" indent="-158750" algn="l" rtl="0">
              <a:spcBef>
                <a:spcPts val="1400"/>
              </a:spcBef>
              <a:spcAft>
                <a:spcPts val="0"/>
              </a:spcAft>
              <a:buSzPts val="2500"/>
              <a:buFont typeface="Arial"/>
              <a:buChar char="•"/>
            </a:pPr>
            <a:endParaRPr sz="2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ndara"/>
              <a:buNone/>
            </a:pPr>
            <a:r>
              <a:rPr lang="en-US"/>
              <a:t>Implementation</a:t>
            </a:r>
            <a:endParaRPr/>
          </a:p>
        </p:txBody>
      </p:sp>
      <p:sp>
        <p:nvSpPr>
          <p:cNvPr id="154" name="Google Shape;154;p9"/>
          <p:cNvSpPr txBox="1">
            <a:spLocks noGrp="1"/>
          </p:cNvSpPr>
          <p:nvPr>
            <p:ph type="body" idx="1"/>
          </p:nvPr>
        </p:nvSpPr>
        <p:spPr>
          <a:xfrm>
            <a:off x="910583" y="1618488"/>
            <a:ext cx="10061951" cy="405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/>
              <a:t>Data preparation</a:t>
            </a:r>
            <a:endParaRPr dirty="0"/>
          </a:p>
          <a:p>
            <a:pPr marL="726948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Center cropped images to 540x960</a:t>
            </a:r>
          </a:p>
          <a:p>
            <a:pPr marL="726948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Scaled to [0,1]</a:t>
            </a:r>
            <a:endParaRPr dirty="0"/>
          </a:p>
          <a:p>
            <a:pPr marL="726948" lvl="1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Train size: 1683, Val Size: 420, Test Size: 1111</a:t>
            </a:r>
            <a:endParaRPr dirty="0"/>
          </a:p>
          <a:p>
            <a:pPr marL="342900" indent="-342900">
              <a:spcBef>
                <a:spcPts val="1600"/>
              </a:spcBef>
              <a:buSzPts val="2000"/>
              <a:buFont typeface="Arial"/>
              <a:buChar char="•"/>
            </a:pPr>
            <a:r>
              <a:rPr lang="en-US" dirty="0"/>
              <a:t>Adam optimizer with a learning rate of 0.0001</a:t>
            </a:r>
          </a:p>
          <a:p>
            <a:pPr marL="342900" indent="-342900">
              <a:spcBef>
                <a:spcPts val="1600"/>
              </a:spcBef>
              <a:buSzPts val="2000"/>
              <a:buFont typeface="Arial"/>
              <a:buChar char="•"/>
            </a:pPr>
            <a:r>
              <a:rPr lang="en-GB" dirty="0"/>
              <a:t>Xavier weight initialization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 err="1"/>
              <a:t>MSELoss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/>
              <a:t>Batch size of 4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/>
              <a:t>500 Epochs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1061</Words>
  <Application>Microsoft Office PowerPoint</Application>
  <PresentationFormat>Widescreen</PresentationFormat>
  <Paragraphs>113</Paragraphs>
  <Slides>18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Candara</vt:lpstr>
      <vt:lpstr>Retrospect</vt:lpstr>
      <vt:lpstr>Perceptual Image Enhancement for Smartphone Real-Time Applications (LPIENet)</vt:lpstr>
      <vt:lpstr>Introduction</vt:lpstr>
      <vt:lpstr>Problem Statement</vt:lpstr>
      <vt:lpstr>Literature Review</vt:lpstr>
      <vt:lpstr>Literature Review (Summary)</vt:lpstr>
      <vt:lpstr>Methodology</vt:lpstr>
      <vt:lpstr>Methodology</vt:lpstr>
      <vt:lpstr>Dataset</vt:lpstr>
      <vt:lpstr>Implementation</vt:lpstr>
      <vt:lpstr>Results</vt:lpstr>
      <vt:lpstr>Results</vt:lpstr>
      <vt:lpstr>Performance evaluation</vt:lpstr>
      <vt:lpstr>Performance evaluation</vt:lpstr>
      <vt:lpstr>Performance evaluation</vt:lpstr>
      <vt:lpstr>Discussion</vt:lpstr>
      <vt:lpstr>Work Division</vt:lpstr>
      <vt:lpstr>Demonstration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Perceptual Image Enhancement for Smartphone Real-Time Applications (LPIENet)</dc:title>
  <dc:creator>Omar Arif</dc:creator>
  <cp:lastModifiedBy>Baraa Abed</cp:lastModifiedBy>
  <cp:revision>20</cp:revision>
  <dcterms:created xsi:type="dcterms:W3CDTF">2019-10-30T06:18:52Z</dcterms:created>
  <dcterms:modified xsi:type="dcterms:W3CDTF">2024-05-13T06:17:25Z</dcterms:modified>
</cp:coreProperties>
</file>